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56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54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C7E7B5-E7EE-4BD2-98A8-F2CB6810C4C1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FB5FB0-0C3A-4C06-B338-52EF04F1F5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508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FB5FB0-0C3A-4C06-B338-52EF04F1F5B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547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5BEBE-C16F-4D9F-BCDB-D3F8BF23A34E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EE6B-CFD0-4A7E-B40E-39E6F7A0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208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5BEBE-C16F-4D9F-BCDB-D3F8BF23A34E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EE6B-CFD0-4A7E-B40E-39E6F7A0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214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5BEBE-C16F-4D9F-BCDB-D3F8BF23A34E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EE6B-CFD0-4A7E-B40E-39E6F7A0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100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5BEBE-C16F-4D9F-BCDB-D3F8BF23A34E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EE6B-CFD0-4A7E-B40E-39E6F7A0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524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5BEBE-C16F-4D9F-BCDB-D3F8BF23A34E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EE6B-CFD0-4A7E-B40E-39E6F7A0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133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5BEBE-C16F-4D9F-BCDB-D3F8BF23A34E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EE6B-CFD0-4A7E-B40E-39E6F7A0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06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5BEBE-C16F-4D9F-BCDB-D3F8BF23A34E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EE6B-CFD0-4A7E-B40E-39E6F7A0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309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5BEBE-C16F-4D9F-BCDB-D3F8BF23A34E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EE6B-CFD0-4A7E-B40E-39E6F7A0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467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5BEBE-C16F-4D9F-BCDB-D3F8BF23A34E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EE6B-CFD0-4A7E-B40E-39E6F7A0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173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5BEBE-C16F-4D9F-BCDB-D3F8BF23A34E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EE6B-CFD0-4A7E-B40E-39E6F7A0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219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5BEBE-C16F-4D9F-BCDB-D3F8BF23A34E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3EE6B-CFD0-4A7E-B40E-39E6F7A0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374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5BEBE-C16F-4D9F-BCDB-D3F8BF23A34E}" type="datetimeFigureOut">
              <a:rPr lang="en-US" smtClean="0"/>
              <a:t>6/26/2026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3EE6B-CFD0-4A7E-B40E-39E6F7A0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676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36781" y="167053"/>
            <a:ext cx="3918438" cy="1056909"/>
          </a:xfrm>
        </p:spPr>
        <p:txBody>
          <a:bodyPr>
            <a:normAutofit fontScale="90000"/>
          </a:bodyPr>
          <a:lstStyle/>
          <a:p>
            <a:r>
              <a:rPr lang="en-US" sz="7200" b="1" dirty="0"/>
              <a:t>Cash Care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7755" y="2649255"/>
            <a:ext cx="6796486" cy="122755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b="1" dirty="0" err="1"/>
              <a:t>ছাগল</a:t>
            </a:r>
            <a:r>
              <a:rPr lang="en-US" b="1" dirty="0"/>
              <a:t> </a:t>
            </a:r>
            <a:r>
              <a:rPr lang="en-US" b="1" dirty="0" err="1"/>
              <a:t>পালন</a:t>
            </a:r>
            <a:r>
              <a:rPr lang="en-US" b="1" dirty="0"/>
              <a:t> ও </a:t>
            </a:r>
            <a:r>
              <a:rPr lang="en-US" b="1" dirty="0" err="1"/>
              <a:t>গ্রামীণ</a:t>
            </a:r>
            <a:r>
              <a:rPr lang="en-US" b="1" dirty="0"/>
              <a:t> </a:t>
            </a:r>
            <a:r>
              <a:rPr lang="en-US" b="1" dirty="0" err="1"/>
              <a:t>কর্মসংস্থান</a:t>
            </a:r>
            <a:r>
              <a:rPr lang="en-US" b="1" dirty="0"/>
              <a:t> </a:t>
            </a:r>
            <a:r>
              <a:rPr lang="en-US" b="1" dirty="0" err="1"/>
              <a:t>উদ্যোগ</a:t>
            </a:r>
            <a:endParaRPr lang="en-US" b="1" dirty="0"/>
          </a:p>
          <a:p>
            <a:pPr>
              <a:lnSpc>
                <a:spcPct val="50000"/>
              </a:lnSpc>
            </a:pPr>
            <a:r>
              <a:rPr lang="en-US" dirty="0"/>
              <a:t>(Integrated Goat Farming &amp; Rural Empowerment)</a:t>
            </a:r>
          </a:p>
          <a:p>
            <a:r>
              <a:rPr lang="en-US" dirty="0"/>
              <a:t> </a:t>
            </a:r>
            <a:r>
              <a:rPr lang="as-IN" sz="1500" dirty="0"/>
              <a:t>বড়ভিটা, ফুলবাড়ি, কুড়িগ্রাম</a:t>
            </a:r>
            <a:endParaRPr lang="en-US" sz="15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439988" y="1341998"/>
            <a:ext cx="5312019" cy="6191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s-IN" sz="3600" dirty="0"/>
              <a:t>বিনিয়োগ </a:t>
            </a:r>
            <a:r>
              <a:rPr lang="as-IN" sz="3600" dirty="0"/>
              <a:t>প্রজেক্ট </a:t>
            </a:r>
            <a:r>
              <a:rPr lang="as-IN" sz="3600" dirty="0"/>
              <a:t>০১</a:t>
            </a:r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>
            <a:off x="246185" y="167053"/>
            <a:ext cx="11702561" cy="6506309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28" y="223554"/>
            <a:ext cx="575853" cy="63113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0849708" y="6513024"/>
            <a:ext cx="1264626" cy="1603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s-IN" sz="800" dirty="0"/>
              <a:t>বিনিয়োগ প্রকল্প ০১</a:t>
            </a:r>
            <a:endParaRPr lang="en-US" sz="800" dirty="0"/>
          </a:p>
        </p:txBody>
      </p:sp>
      <p:sp>
        <p:nvSpPr>
          <p:cNvPr id="8" name="Rectangle 7"/>
          <p:cNvSpPr/>
          <p:nvPr/>
        </p:nvSpPr>
        <p:spPr>
          <a:xfrm>
            <a:off x="960814" y="5295869"/>
            <a:ext cx="10622072" cy="5073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as-IN" sz="1400" dirty="0">
                <a:solidFill>
                  <a:schemeClr val="tx1"/>
                </a:solidFill>
              </a:rPr>
              <a:t>গ্রামীণ জনগোষ্ঠীর টেকসই আত্মকর্মসংস্থান সৃষ্টি, আধুনিক ও সমন্বিত ছাগল পালন প্রযুক্তির সম্প্রসারণ এবং যৌথ বিনিয়োগের মাধ্যমে একটি অত্যন্ত লাভজনক, পরিবেশবান্ধব ও যুগোপযোগী কৃষি-অর্থনৈতিক মডেল গড়ে তোলা।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772851" y="4313675"/>
            <a:ext cx="2646295" cy="50730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​</a:t>
            </a:r>
            <a:r>
              <a:rPr lang="en-US" b="1" dirty="0" err="1">
                <a:solidFill>
                  <a:schemeClr val="tx1"/>
                </a:solidFill>
              </a:rPr>
              <a:t>মূল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লক্ষ্য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7183B5B-203A-2329-7AA7-BEF22EE71D8F}"/>
              </a:ext>
            </a:extLst>
          </p:cNvPr>
          <p:cNvSpPr txBox="1">
            <a:spLocks/>
          </p:cNvSpPr>
          <p:nvPr/>
        </p:nvSpPr>
        <p:spPr>
          <a:xfrm>
            <a:off x="9440679" y="44970"/>
            <a:ext cx="2818057" cy="38097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s-IN" sz="1000" dirty="0"/>
              <a:t>স্মারক নং -সিসিবিডি ০০২৬০০০০০০০১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165621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6185" y="167053"/>
            <a:ext cx="11702561" cy="6506309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28" y="223554"/>
            <a:ext cx="575853" cy="631132"/>
          </a:xfrm>
          <a:prstGeom prst="rect">
            <a:avLst/>
          </a:prstGeom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1802423" y="1416042"/>
            <a:ext cx="8590083" cy="191648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400" b="1" dirty="0" err="1"/>
              <a:t>ছাগলের</a:t>
            </a:r>
            <a:r>
              <a:rPr lang="en-US" sz="1400" b="1" dirty="0"/>
              <a:t> </a:t>
            </a:r>
            <a:r>
              <a:rPr lang="en-US" sz="1400" b="1" dirty="0" err="1"/>
              <a:t>জাত</a:t>
            </a:r>
            <a:r>
              <a:rPr lang="en-US" sz="1400" b="1" dirty="0"/>
              <a:t>:</a:t>
            </a:r>
            <a:r>
              <a:rPr lang="en-US" sz="1400" dirty="0"/>
              <a:t> </a:t>
            </a:r>
            <a:r>
              <a:rPr lang="en-US" sz="1400" dirty="0" err="1" smtClean="0"/>
              <a:t>উন্নত</a:t>
            </a:r>
            <a:r>
              <a:rPr lang="en-US" sz="1400" dirty="0" smtClean="0"/>
              <a:t> </a:t>
            </a:r>
            <a:r>
              <a:rPr lang="en-US" sz="1400" dirty="0" err="1"/>
              <a:t>মাংস</a:t>
            </a:r>
            <a:r>
              <a:rPr lang="en-US" sz="1400" dirty="0"/>
              <a:t> ও </a:t>
            </a:r>
            <a:r>
              <a:rPr lang="en-US" sz="1400" dirty="0" err="1"/>
              <a:t>দ্রুত</a:t>
            </a:r>
            <a:r>
              <a:rPr lang="en-US" sz="1400" dirty="0"/>
              <a:t> </a:t>
            </a:r>
            <a:r>
              <a:rPr lang="en-US" sz="1400" dirty="0" err="1"/>
              <a:t>বর্ধনশীল</a:t>
            </a:r>
            <a:r>
              <a:rPr lang="en-US" sz="1400" dirty="0"/>
              <a:t> </a:t>
            </a:r>
            <a:r>
              <a:rPr lang="en-US" sz="1400" dirty="0" err="1" smtClean="0"/>
              <a:t>জাত</a:t>
            </a:r>
            <a:endParaRPr lang="en-US" sz="1400" dirty="0"/>
          </a:p>
          <a:p>
            <a:pPr algn="l"/>
            <a:endParaRPr lang="en-US" sz="1400" dirty="0"/>
          </a:p>
          <a:p>
            <a:pPr algn="l"/>
            <a:r>
              <a:rPr lang="en-US" sz="1400" dirty="0"/>
              <a:t>​</a:t>
            </a:r>
            <a:r>
              <a:rPr lang="en-US" sz="1400" b="1" dirty="0" err="1"/>
              <a:t>ছাগল</a:t>
            </a:r>
            <a:r>
              <a:rPr lang="en-US" sz="1400" b="1" dirty="0"/>
              <a:t> </a:t>
            </a:r>
            <a:r>
              <a:rPr lang="en-US" sz="1400" b="1" dirty="0" err="1"/>
              <a:t>আনুমানিক</a:t>
            </a:r>
            <a:r>
              <a:rPr lang="en-US" sz="1400" b="1" dirty="0"/>
              <a:t> </a:t>
            </a:r>
            <a:r>
              <a:rPr lang="en-US" sz="1400" b="1" dirty="0" err="1"/>
              <a:t>মূল্য</a:t>
            </a:r>
            <a:r>
              <a:rPr lang="en-US" sz="1400" b="1" dirty="0"/>
              <a:t>:</a:t>
            </a:r>
            <a:r>
              <a:rPr lang="en-US" sz="1400" dirty="0"/>
              <a:t> </a:t>
            </a:r>
            <a:r>
              <a:rPr lang="en-US" sz="1400" dirty="0" smtClean="0"/>
              <a:t>৬,০০০ </a:t>
            </a:r>
            <a:r>
              <a:rPr lang="en-US" sz="1400" dirty="0" err="1" smtClean="0"/>
              <a:t>থেকে</a:t>
            </a:r>
            <a:r>
              <a:rPr lang="en-US" sz="1400" dirty="0" smtClean="0"/>
              <a:t> ১০,০০০ </a:t>
            </a:r>
            <a:r>
              <a:rPr lang="en-US" sz="1400" dirty="0" err="1" smtClean="0"/>
              <a:t>টাকা</a:t>
            </a:r>
            <a:endParaRPr lang="en-US" sz="1400" dirty="0"/>
          </a:p>
          <a:p>
            <a:pPr algn="l"/>
            <a:endParaRPr lang="en-US" sz="1400" dirty="0"/>
          </a:p>
          <a:p>
            <a:pPr algn="l"/>
            <a:r>
              <a:rPr lang="en-US" sz="1400" dirty="0"/>
              <a:t>​</a:t>
            </a:r>
            <a:r>
              <a:rPr lang="en-US" sz="1400" b="1" dirty="0"/>
              <a:t> </a:t>
            </a:r>
            <a:r>
              <a:rPr lang="en-US" sz="1400" b="1" dirty="0" err="1"/>
              <a:t>পালনকারী</a:t>
            </a:r>
            <a:r>
              <a:rPr lang="en-US" sz="1400" dirty="0"/>
              <a:t> </a:t>
            </a:r>
            <a:r>
              <a:rPr lang="en-US" sz="1400" b="1" dirty="0"/>
              <a:t>/</a:t>
            </a:r>
            <a:r>
              <a:rPr lang="en-US" sz="1400" b="1" dirty="0" err="1"/>
              <a:t>খামারির</a:t>
            </a:r>
            <a:r>
              <a:rPr lang="en-US" sz="1400" b="1" dirty="0"/>
              <a:t> </a:t>
            </a:r>
            <a:r>
              <a:rPr lang="en-US" sz="1400" b="1" dirty="0" err="1"/>
              <a:t>নাম</a:t>
            </a:r>
            <a:r>
              <a:rPr lang="en-US" sz="1400" b="1" dirty="0"/>
              <a:t>:</a:t>
            </a:r>
            <a:r>
              <a:rPr lang="en-US" sz="1400" dirty="0"/>
              <a:t> </a:t>
            </a:r>
            <a:r>
              <a:rPr lang="as-IN" sz="1400" dirty="0"/>
              <a:t>মোছাঃ আনজু বেগম</a:t>
            </a:r>
            <a:endParaRPr lang="en-US" sz="1400" dirty="0"/>
          </a:p>
          <a:p>
            <a:pPr algn="l"/>
            <a:endParaRPr lang="en-US" sz="1400" dirty="0"/>
          </a:p>
          <a:p>
            <a:pPr algn="l"/>
            <a:r>
              <a:rPr lang="en-US" sz="1400" dirty="0"/>
              <a:t>​</a:t>
            </a:r>
            <a:r>
              <a:rPr lang="en-US" sz="1400" b="1" dirty="0" err="1"/>
              <a:t>প্রজেক্টের</a:t>
            </a:r>
            <a:r>
              <a:rPr lang="en-US" sz="1400" b="1" dirty="0"/>
              <a:t> </a:t>
            </a:r>
            <a:r>
              <a:rPr lang="en-US" sz="1400" b="1" dirty="0" err="1"/>
              <a:t>ধরন</a:t>
            </a:r>
            <a:r>
              <a:rPr lang="en-US" sz="1400" b="1" dirty="0"/>
              <a:t>:</a:t>
            </a:r>
            <a:r>
              <a:rPr lang="en-US" sz="1400" dirty="0"/>
              <a:t> </a:t>
            </a:r>
            <a:r>
              <a:rPr lang="en-US" sz="1400" dirty="0" err="1"/>
              <a:t>যৌথ</a:t>
            </a:r>
            <a:r>
              <a:rPr lang="en-US" sz="1400" dirty="0"/>
              <a:t> </a:t>
            </a:r>
            <a:r>
              <a:rPr lang="en-US" sz="1400" dirty="0" err="1"/>
              <a:t>বিনিয়োগ</a:t>
            </a:r>
            <a:r>
              <a:rPr lang="en-US" sz="1400" dirty="0"/>
              <a:t> ও </a:t>
            </a:r>
            <a:r>
              <a:rPr lang="en-US" sz="1400" dirty="0" err="1"/>
              <a:t>লভ্যাংশ</a:t>
            </a:r>
            <a:r>
              <a:rPr lang="en-US" sz="1400" dirty="0"/>
              <a:t> </a:t>
            </a:r>
            <a:r>
              <a:rPr lang="en-US" sz="1400" dirty="0" err="1"/>
              <a:t>বণ্টন</a:t>
            </a:r>
            <a:r>
              <a:rPr lang="en-US" sz="1400" dirty="0"/>
              <a:t> (Profit Sharing Model)</a:t>
            </a:r>
          </a:p>
          <a:p>
            <a:pPr algn="l"/>
            <a:endParaRPr lang="en-US" sz="1400" dirty="0"/>
          </a:p>
          <a:p>
            <a:pPr algn="l"/>
            <a:r>
              <a:rPr lang="en-US" sz="1400" b="1" dirty="0" err="1"/>
              <a:t>প্রজেক্ট</a:t>
            </a:r>
            <a:r>
              <a:rPr lang="en-US" sz="1400" b="1" dirty="0"/>
              <a:t> </a:t>
            </a:r>
            <a:r>
              <a:rPr lang="en-US" sz="1400" b="1" dirty="0" err="1"/>
              <a:t>এর</a:t>
            </a:r>
            <a:r>
              <a:rPr lang="en-US" sz="1400" b="1" dirty="0"/>
              <a:t> </a:t>
            </a:r>
            <a:r>
              <a:rPr lang="en-US" sz="1400" b="1" dirty="0" err="1"/>
              <a:t>মেয়াদ</a:t>
            </a:r>
            <a:r>
              <a:rPr lang="en-US" sz="1400" dirty="0"/>
              <a:t>:  ১ </a:t>
            </a:r>
            <a:r>
              <a:rPr lang="en-US" sz="1400" dirty="0" err="1"/>
              <a:t>থেকে</a:t>
            </a:r>
            <a:r>
              <a:rPr lang="en-US" sz="1400" dirty="0"/>
              <a:t> ১.৫ </a:t>
            </a:r>
            <a:r>
              <a:rPr lang="en-US" sz="1400" dirty="0" err="1"/>
              <a:t>বছর</a:t>
            </a:r>
            <a:endParaRPr lang="en-US" sz="1400" dirty="0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0849708" y="6513024"/>
            <a:ext cx="1264626" cy="1603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s-IN" sz="800" dirty="0"/>
              <a:t>বিনিয়োগ প্রকল্প ০১</a:t>
            </a:r>
            <a:endParaRPr lang="en-US" sz="800" dirty="0"/>
          </a:p>
        </p:txBody>
      </p:sp>
      <p:sp>
        <p:nvSpPr>
          <p:cNvPr id="17" name="Rectangle 16"/>
          <p:cNvSpPr/>
          <p:nvPr/>
        </p:nvSpPr>
        <p:spPr>
          <a:xfrm>
            <a:off x="4019096" y="594637"/>
            <a:ext cx="4153802" cy="460138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b="1" dirty="0" err="1"/>
              <a:t>প্রজেক্টের</a:t>
            </a:r>
            <a:r>
              <a:rPr lang="en-US" sz="1600" b="1" dirty="0"/>
              <a:t> </a:t>
            </a:r>
            <a:r>
              <a:rPr lang="en-US" sz="1600" b="1" dirty="0" err="1"/>
              <a:t>মূল</a:t>
            </a:r>
            <a:r>
              <a:rPr lang="en-US" sz="1600" b="1" dirty="0"/>
              <a:t> </a:t>
            </a:r>
            <a:r>
              <a:rPr lang="en-US" sz="1600" b="1" dirty="0" err="1"/>
              <a:t>তথ্য</a:t>
            </a:r>
            <a:r>
              <a:rPr lang="en-US" sz="1600" b="1" dirty="0"/>
              <a:t> (Key Project Details):</a:t>
            </a:r>
            <a:r>
              <a:rPr lang="en-US" sz="1600" dirty="0"/>
              <a:t> 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019096" y="3689917"/>
            <a:ext cx="4153802" cy="460138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b="1" dirty="0" err="1"/>
              <a:t>প্রজেক্ট</a:t>
            </a:r>
            <a:r>
              <a:rPr lang="en-US" sz="1600" b="1" dirty="0"/>
              <a:t> </a:t>
            </a:r>
            <a:r>
              <a:rPr lang="en-US" sz="1600" b="1" dirty="0" err="1"/>
              <a:t>এর</a:t>
            </a:r>
            <a:r>
              <a:rPr lang="en-US" sz="1600" b="1" dirty="0"/>
              <a:t> </a:t>
            </a:r>
            <a:r>
              <a:rPr lang="en-US" sz="1600" b="1" dirty="0" err="1"/>
              <a:t>কার্যপ্রণালী</a:t>
            </a:r>
            <a:r>
              <a:rPr lang="en-US" sz="1600" b="1" dirty="0"/>
              <a:t> (Project Workflow)</a:t>
            </a:r>
            <a:endParaRPr lang="en-US" sz="16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C06AA4A-0689-BF47-AA26-21B83C56B5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319039"/>
              </p:ext>
            </p:extLst>
          </p:nvPr>
        </p:nvGraphicFramePr>
        <p:xfrm>
          <a:off x="370398" y="4677105"/>
          <a:ext cx="11441852" cy="1444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0463">
                  <a:extLst>
                    <a:ext uri="{9D8B030D-6E8A-4147-A177-3AD203B41FA5}">
                      <a16:colId xmlns:a16="http://schemas.microsoft.com/office/drawing/2014/main" val="3390469382"/>
                    </a:ext>
                  </a:extLst>
                </a:gridCol>
                <a:gridCol w="2860463">
                  <a:extLst>
                    <a:ext uri="{9D8B030D-6E8A-4147-A177-3AD203B41FA5}">
                      <a16:colId xmlns:a16="http://schemas.microsoft.com/office/drawing/2014/main" val="4084400966"/>
                    </a:ext>
                  </a:extLst>
                </a:gridCol>
                <a:gridCol w="2860463">
                  <a:extLst>
                    <a:ext uri="{9D8B030D-6E8A-4147-A177-3AD203B41FA5}">
                      <a16:colId xmlns:a16="http://schemas.microsoft.com/office/drawing/2014/main" val="739158815"/>
                    </a:ext>
                  </a:extLst>
                </a:gridCol>
                <a:gridCol w="2860463">
                  <a:extLst>
                    <a:ext uri="{9D8B030D-6E8A-4147-A177-3AD203B41FA5}">
                      <a16:colId xmlns:a16="http://schemas.microsoft.com/office/drawing/2014/main" val="3101801464"/>
                    </a:ext>
                  </a:extLst>
                </a:gridCol>
              </a:tblGrid>
              <a:tr h="4077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Cash Care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এর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ভুমিকা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বিনিয়োগ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কারী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পালনকারী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সুবিধাভোগীর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ভুমিকাঃ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চিকিৎসা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ও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সেবা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: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লাভের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অংশ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: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0575527"/>
                  </a:ext>
                </a:extLst>
              </a:tr>
              <a:tr h="7884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Cash Care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প্রজেক্টের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পক্ষ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থেকে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আমরা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সম্পূর্ণ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নিজস্ব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পুঁজিতে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উন্নত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জাতের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সুস্থ-সবল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ছাগল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ক্রয়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করে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সুনির্দিষ্ট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গ্রামীন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জনগোষ্ঠী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বা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সুবিধাভোগীদের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মাঝে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বিতরণ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করব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।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>
                          <a:effectLst/>
                        </a:rPr>
                        <a:t>ছাগল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পালনকারী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বা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খামারি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ছাগলগুলোর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সম্পূর্ণ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দেখাশোনা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effectLst/>
                        </a:rPr>
                        <a:t>লালন-পালন</a:t>
                      </a:r>
                      <a:r>
                        <a:rPr lang="en-US" sz="1200" dirty="0">
                          <a:effectLst/>
                        </a:rPr>
                        <a:t> ও </a:t>
                      </a:r>
                      <a:r>
                        <a:rPr lang="en-US" sz="1200" dirty="0" err="1">
                          <a:effectLst/>
                        </a:rPr>
                        <a:t>শ্রমের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দায়িত্ব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পালন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করবেন</a:t>
                      </a:r>
                      <a:endParaRPr lang="en-US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>
                          <a:effectLst/>
                        </a:rPr>
                        <a:t>ছাগলের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সুস্থতা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নিশ্চিত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করতে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নিয়মিত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ভ্যাকসিনেশন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effectLst/>
                        </a:rPr>
                        <a:t>কৃমিনাশক</a:t>
                      </a:r>
                      <a:r>
                        <a:rPr lang="en-US" sz="1200" dirty="0">
                          <a:effectLst/>
                        </a:rPr>
                        <a:t> ও </a:t>
                      </a:r>
                      <a:r>
                        <a:rPr lang="en-US" sz="1200" dirty="0" err="1">
                          <a:effectLst/>
                        </a:rPr>
                        <a:t>প্রয়োজনীয়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চিকিৎসা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সেবা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প্রজেক্টের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পক্ষ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থেকে</a:t>
                      </a:r>
                      <a:r>
                        <a:rPr lang="en-US" sz="1200" dirty="0">
                          <a:effectLst/>
                        </a:rPr>
                        <a:t> ৫০% </a:t>
                      </a:r>
                      <a:r>
                        <a:rPr lang="en-US" sz="1200" dirty="0" err="1">
                          <a:effectLst/>
                        </a:rPr>
                        <a:t>বহন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করবে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এবং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সার্বক্ষণিক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তদারকি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করা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হবে</a:t>
                      </a:r>
                      <a:r>
                        <a:rPr lang="en-US" sz="1200" dirty="0">
                          <a:effectLst/>
                        </a:rPr>
                        <a:t>।</a:t>
                      </a:r>
                      <a:endParaRPr lang="en-US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>
                          <a:effectLst/>
                        </a:rPr>
                        <a:t>ছাগল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বিক্রির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পর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বা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বাচ্চা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উৎপাদনের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পর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effectLst/>
                        </a:rPr>
                        <a:t>ছাগল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কেনার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আসল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পুঁজি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এবং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চিকিৎসা</a:t>
                      </a:r>
                      <a:r>
                        <a:rPr lang="en-US" sz="1200" dirty="0">
                          <a:effectLst/>
                        </a:rPr>
                        <a:t>/</a:t>
                      </a:r>
                      <a:r>
                        <a:rPr lang="en-US" sz="1200" dirty="0" err="1">
                          <a:effectLst/>
                        </a:rPr>
                        <a:t>খাদ্য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খরচ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বাদ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দিয়ে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যে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নিট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লাভ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আসবে</a:t>
                      </a:r>
                      <a:r>
                        <a:rPr lang="en-US" sz="1200" dirty="0">
                          <a:effectLst/>
                        </a:rPr>
                        <a:t>, </a:t>
                      </a:r>
                      <a:r>
                        <a:rPr lang="en-US" sz="1200" dirty="0" err="1">
                          <a:effectLst/>
                        </a:rPr>
                        <a:t>তা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 smtClean="0">
                          <a:effectLst/>
                        </a:rPr>
                        <a:t>পালনকারী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en-US" sz="1200" dirty="0" err="1" smtClean="0">
                          <a:effectLst/>
                        </a:rPr>
                        <a:t>এবং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en-US" sz="1200" dirty="0" err="1" smtClean="0">
                          <a:effectLst/>
                        </a:rPr>
                        <a:t>প্রজেক্ট</a:t>
                      </a:r>
                      <a:r>
                        <a:rPr lang="en-US" sz="1200" dirty="0" smtClean="0">
                          <a:effectLst/>
                        </a:rPr>
                        <a:t> ৬০:৪০ </a:t>
                      </a:r>
                      <a:r>
                        <a:rPr lang="en-US" sz="1200" dirty="0" err="1">
                          <a:effectLst/>
                        </a:rPr>
                        <a:t>অনুপাতে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ভাগ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করা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হবে</a:t>
                      </a:r>
                      <a:r>
                        <a:rPr lang="en-US" sz="1200" dirty="0">
                          <a:effectLst/>
                        </a:rPr>
                        <a:t>।</a:t>
                      </a:r>
                      <a:endParaRPr lang="en-US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53255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9731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6185" y="167053"/>
            <a:ext cx="11702561" cy="6506309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28" y="223554"/>
            <a:ext cx="575853" cy="631132"/>
          </a:xfrm>
          <a:prstGeom prst="rect">
            <a:avLst/>
          </a:prstGeom>
        </p:spPr>
      </p:pic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754794" y="2612075"/>
            <a:ext cx="7957640" cy="498039"/>
          </a:xfrm>
        </p:spPr>
        <p:txBody>
          <a:bodyPr>
            <a:normAutofit/>
          </a:bodyPr>
          <a:lstStyle/>
          <a:p>
            <a:pPr algn="l"/>
            <a:r>
              <a:rPr lang="en-US" sz="1400" dirty="0" err="1"/>
              <a:t>প্রজেক্টের</a:t>
            </a:r>
            <a:r>
              <a:rPr lang="en-US" sz="1400" dirty="0"/>
              <a:t> </a:t>
            </a:r>
            <a:r>
              <a:rPr lang="en-US" sz="1400" dirty="0" err="1"/>
              <a:t>শুরু</a:t>
            </a:r>
            <a:r>
              <a:rPr lang="en-US" sz="1400" dirty="0"/>
              <a:t> </a:t>
            </a:r>
            <a:r>
              <a:rPr lang="en-US" sz="1400" dirty="0" err="1"/>
              <a:t>থেকে</a:t>
            </a:r>
            <a:r>
              <a:rPr lang="en-US" sz="1400" dirty="0"/>
              <a:t> </a:t>
            </a:r>
            <a:r>
              <a:rPr lang="en-US" sz="1400" dirty="0" err="1"/>
              <a:t>শেষ</a:t>
            </a:r>
            <a:r>
              <a:rPr lang="en-US" sz="1400" dirty="0"/>
              <a:t> </a:t>
            </a:r>
            <a:r>
              <a:rPr lang="en-US" sz="1400" dirty="0" err="1"/>
              <a:t>পর্যন্ত</a:t>
            </a:r>
            <a:r>
              <a:rPr lang="en-US" sz="1400" dirty="0"/>
              <a:t> </a:t>
            </a:r>
            <a:r>
              <a:rPr lang="en-US" sz="1400" dirty="0" err="1"/>
              <a:t>সুষ্ঠু</a:t>
            </a:r>
            <a:r>
              <a:rPr lang="en-US" sz="1400" dirty="0"/>
              <a:t> </a:t>
            </a:r>
            <a:r>
              <a:rPr lang="en-US" sz="1400" dirty="0" err="1"/>
              <a:t>পরিচালনা</a:t>
            </a:r>
            <a:r>
              <a:rPr lang="en-US" sz="1400" dirty="0"/>
              <a:t>, </a:t>
            </a:r>
            <a:r>
              <a:rPr lang="en-US" sz="1400" dirty="0" err="1"/>
              <a:t>পুঁজির</a:t>
            </a:r>
            <a:r>
              <a:rPr lang="en-US" sz="1400" dirty="0"/>
              <a:t> </a:t>
            </a:r>
            <a:r>
              <a:rPr lang="en-US" sz="1400" dirty="0" err="1"/>
              <a:t>নিরাপত্তা</a:t>
            </a:r>
            <a:r>
              <a:rPr lang="en-US" sz="1400" dirty="0"/>
              <a:t> </a:t>
            </a:r>
            <a:r>
              <a:rPr lang="en-US" sz="1400" dirty="0" err="1"/>
              <a:t>এবং</a:t>
            </a:r>
            <a:r>
              <a:rPr lang="en-US" sz="1400" dirty="0"/>
              <a:t> </a:t>
            </a:r>
            <a:r>
              <a:rPr lang="en-US" sz="1400" dirty="0" err="1"/>
              <a:t>লভ্যাংশ</a:t>
            </a:r>
            <a:r>
              <a:rPr lang="en-US" sz="1400" dirty="0"/>
              <a:t> </a:t>
            </a:r>
            <a:r>
              <a:rPr lang="en-US" sz="1400" dirty="0" err="1"/>
              <a:t>নিশ্চিত</a:t>
            </a:r>
            <a:r>
              <a:rPr lang="en-US" sz="1400" dirty="0"/>
              <a:t> </a:t>
            </a:r>
            <a:r>
              <a:rPr lang="en-US" sz="1400" dirty="0" err="1"/>
              <a:t>করতে</a:t>
            </a:r>
            <a:r>
              <a:rPr lang="en-US" sz="1400" dirty="0"/>
              <a:t> </a:t>
            </a:r>
            <a:r>
              <a:rPr lang="en-US" sz="1400" dirty="0" err="1"/>
              <a:t>বিনিয়োগ</a:t>
            </a:r>
            <a:r>
              <a:rPr lang="en-US" sz="1400" dirty="0"/>
              <a:t> </a:t>
            </a:r>
            <a:r>
              <a:rPr lang="en-US" sz="1400" dirty="0" err="1"/>
              <a:t>পরিচালক</a:t>
            </a:r>
            <a:r>
              <a:rPr lang="en-US" sz="1400" dirty="0"/>
              <a:t>  </a:t>
            </a:r>
            <a:r>
              <a:rPr lang="en-US" sz="1400" dirty="0" err="1"/>
              <a:t>নিম্নলিখিত</a:t>
            </a:r>
            <a:r>
              <a:rPr lang="en-US" sz="1400" dirty="0"/>
              <a:t> </a:t>
            </a:r>
            <a:r>
              <a:rPr lang="en-US" sz="1400" dirty="0" err="1"/>
              <a:t>দায়িত্বগুলো</a:t>
            </a:r>
            <a:r>
              <a:rPr lang="en-US" sz="1400" dirty="0"/>
              <a:t> </a:t>
            </a:r>
            <a:r>
              <a:rPr lang="en-US" sz="1400" dirty="0" err="1"/>
              <a:t>পালন</a:t>
            </a:r>
            <a:r>
              <a:rPr lang="en-US" sz="1400" dirty="0"/>
              <a:t> </a:t>
            </a:r>
            <a:r>
              <a:rPr lang="en-US" sz="1400" dirty="0" err="1"/>
              <a:t>করবেন</a:t>
            </a:r>
            <a:endParaRPr lang="en-US" sz="1400" dirty="0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757442" y="4811296"/>
            <a:ext cx="8590083" cy="49803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400" b="1" i="1" dirty="0" err="1"/>
              <a:t>বাজেট</a:t>
            </a:r>
            <a:r>
              <a:rPr lang="en-US" sz="1400" b="1" i="1" dirty="0"/>
              <a:t>  </a:t>
            </a:r>
            <a:r>
              <a:rPr lang="en-US" sz="1400" b="1" i="1" dirty="0" err="1"/>
              <a:t>ব্যবস্থাপনা</a:t>
            </a:r>
            <a:r>
              <a:rPr lang="en-US" sz="1400" b="1" i="1" dirty="0"/>
              <a:t>:</a:t>
            </a:r>
            <a:r>
              <a:rPr lang="en-US" sz="1400" dirty="0"/>
              <a:t>  </a:t>
            </a:r>
            <a:r>
              <a:rPr lang="en-US" sz="1400" dirty="0" err="1"/>
              <a:t>ছাগলের</a:t>
            </a:r>
            <a:r>
              <a:rPr lang="en-US" sz="1400" dirty="0"/>
              <a:t> </a:t>
            </a:r>
            <a:r>
              <a:rPr lang="en-US" sz="1400" dirty="0" err="1"/>
              <a:t>দাম</a:t>
            </a:r>
            <a:r>
              <a:rPr lang="en-US" sz="1400" dirty="0"/>
              <a:t> </a:t>
            </a:r>
            <a:r>
              <a:rPr lang="en-US" sz="1400" dirty="0" err="1"/>
              <a:t>যেন</a:t>
            </a:r>
            <a:r>
              <a:rPr lang="en-US" sz="1400" dirty="0"/>
              <a:t> ৬,০০০ </a:t>
            </a:r>
            <a:r>
              <a:rPr lang="en-US" sz="1400" dirty="0" err="1"/>
              <a:t>থেকে</a:t>
            </a:r>
            <a:r>
              <a:rPr lang="en-US" sz="1400" dirty="0"/>
              <a:t> ১০,০০০ </a:t>
            </a:r>
            <a:r>
              <a:rPr lang="en-US" sz="1400" dirty="0" err="1"/>
              <a:t>টাকার</a:t>
            </a:r>
            <a:r>
              <a:rPr lang="en-US" sz="1400" dirty="0"/>
              <a:t> </a:t>
            </a:r>
            <a:r>
              <a:rPr lang="en-US" sz="1400" dirty="0" err="1"/>
              <a:t>মধ্যে</a:t>
            </a:r>
            <a:r>
              <a:rPr lang="en-US" sz="1400" dirty="0"/>
              <a:t> </a:t>
            </a:r>
            <a:r>
              <a:rPr lang="en-US" sz="1400" dirty="0" err="1"/>
              <a:t>থাকে</a:t>
            </a:r>
            <a:r>
              <a:rPr lang="en-US" sz="1400" dirty="0"/>
              <a:t> </a:t>
            </a:r>
            <a:r>
              <a:rPr lang="en-US" sz="1400" dirty="0" err="1"/>
              <a:t>এবং</a:t>
            </a:r>
            <a:r>
              <a:rPr lang="en-US" sz="1400" dirty="0"/>
              <a:t> </a:t>
            </a:r>
            <a:r>
              <a:rPr lang="en-US" sz="1400" dirty="0" err="1"/>
              <a:t>সঠিক</a:t>
            </a:r>
            <a:r>
              <a:rPr lang="en-US" sz="1400" dirty="0"/>
              <a:t> </a:t>
            </a:r>
            <a:r>
              <a:rPr lang="en-US" sz="1400" dirty="0" err="1"/>
              <a:t>মূল্যে</a:t>
            </a:r>
            <a:r>
              <a:rPr lang="en-US" sz="1400" dirty="0"/>
              <a:t> </a:t>
            </a:r>
            <a:r>
              <a:rPr lang="en-US" sz="1400" dirty="0" err="1"/>
              <a:t>কেনা</a:t>
            </a:r>
            <a:r>
              <a:rPr lang="en-US" sz="1400" dirty="0"/>
              <a:t> </a:t>
            </a:r>
            <a:r>
              <a:rPr lang="en-US" sz="1400" dirty="0" err="1"/>
              <a:t>হয়</a:t>
            </a:r>
            <a:r>
              <a:rPr lang="en-US" sz="1400" dirty="0"/>
              <a:t>, </a:t>
            </a:r>
            <a:r>
              <a:rPr lang="en-US" sz="1400" dirty="0" err="1"/>
              <a:t>তা</a:t>
            </a:r>
            <a:r>
              <a:rPr lang="en-US" sz="1400" dirty="0"/>
              <a:t> </a:t>
            </a:r>
            <a:r>
              <a:rPr lang="en-US" sz="1400" dirty="0" err="1"/>
              <a:t>তিনি</a:t>
            </a:r>
            <a:r>
              <a:rPr lang="en-US" sz="1400" dirty="0"/>
              <a:t> </a:t>
            </a:r>
            <a:r>
              <a:rPr lang="en-US" sz="1400" dirty="0" err="1"/>
              <a:t>নিশ্চিত</a:t>
            </a:r>
            <a:r>
              <a:rPr lang="en-US" sz="1400" dirty="0"/>
              <a:t> </a:t>
            </a:r>
            <a:r>
              <a:rPr lang="en-US" sz="1400" dirty="0" err="1"/>
              <a:t>করবেন</a:t>
            </a:r>
            <a:r>
              <a:rPr lang="en-US" sz="1400" dirty="0"/>
              <a:t>।</a:t>
            </a:r>
          </a:p>
        </p:txBody>
      </p:sp>
      <p:sp>
        <p:nvSpPr>
          <p:cNvPr id="3" name="Rectangle 2"/>
          <p:cNvSpPr/>
          <p:nvPr/>
        </p:nvSpPr>
        <p:spPr>
          <a:xfrm>
            <a:off x="1754794" y="4219526"/>
            <a:ext cx="8176846" cy="6402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i="1" dirty="0" err="1">
                <a:solidFill>
                  <a:schemeClr val="tx1"/>
                </a:solidFill>
              </a:rPr>
              <a:t>সঠিক</a:t>
            </a:r>
            <a:r>
              <a:rPr lang="en-US" sz="1400" b="1" i="1" dirty="0">
                <a:solidFill>
                  <a:schemeClr val="tx1"/>
                </a:solidFill>
              </a:rPr>
              <a:t>  </a:t>
            </a:r>
            <a:r>
              <a:rPr lang="en-US" sz="1400" b="1" i="1" dirty="0" err="1">
                <a:solidFill>
                  <a:schemeClr val="tx1"/>
                </a:solidFill>
              </a:rPr>
              <a:t>ছাগল</a:t>
            </a:r>
            <a:r>
              <a:rPr lang="en-US" sz="1400" b="1" i="1" dirty="0">
                <a:solidFill>
                  <a:schemeClr val="tx1"/>
                </a:solidFill>
              </a:rPr>
              <a:t>  </a:t>
            </a:r>
            <a:r>
              <a:rPr lang="en-US" sz="1400" b="1" i="1" dirty="0" err="1">
                <a:solidFill>
                  <a:schemeClr val="tx1"/>
                </a:solidFill>
              </a:rPr>
              <a:t>নির্বাচন</a:t>
            </a:r>
            <a:r>
              <a:rPr lang="en-US" sz="1400" b="1" i="1" dirty="0">
                <a:solidFill>
                  <a:schemeClr val="tx1"/>
                </a:solidFill>
              </a:rPr>
              <a:t>:</a:t>
            </a:r>
            <a:r>
              <a:rPr lang="en-US" sz="1400" dirty="0">
                <a:solidFill>
                  <a:schemeClr val="tx1"/>
                </a:solidFill>
              </a:rPr>
              <a:t>  </a:t>
            </a:r>
            <a:r>
              <a:rPr lang="en-US" sz="1400" dirty="0" err="1">
                <a:solidFill>
                  <a:schemeClr val="tx1"/>
                </a:solidFill>
              </a:rPr>
              <a:t>বাজার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বা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খামার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থেকে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ভালো</a:t>
            </a:r>
            <a:r>
              <a:rPr lang="en-US" sz="1400" dirty="0">
                <a:solidFill>
                  <a:schemeClr val="tx1"/>
                </a:solidFill>
              </a:rPr>
              <a:t> ও </a:t>
            </a:r>
            <a:r>
              <a:rPr lang="en-US" sz="1400" dirty="0" err="1">
                <a:solidFill>
                  <a:schemeClr val="tx1"/>
                </a:solidFill>
              </a:rPr>
              <a:t>সুস্থ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হরিয়ানা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জাতের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ছাগল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যাচাই-বাছাই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করে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কেনার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মূল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দায়িত্ব</a:t>
            </a:r>
            <a:r>
              <a:rPr lang="en-US" sz="1400" dirty="0">
                <a:solidFill>
                  <a:schemeClr val="tx1"/>
                </a:solidFill>
              </a:rPr>
              <a:t>।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754794" y="5390686"/>
            <a:ext cx="8176846" cy="3735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i="1" dirty="0" err="1">
                <a:solidFill>
                  <a:schemeClr val="tx1"/>
                </a:solidFill>
              </a:rPr>
              <a:t>নথিপত্র</a:t>
            </a:r>
            <a:r>
              <a:rPr lang="en-US" sz="1400" b="1" i="1" dirty="0">
                <a:solidFill>
                  <a:schemeClr val="tx1"/>
                </a:solidFill>
              </a:rPr>
              <a:t>  </a:t>
            </a:r>
            <a:r>
              <a:rPr lang="en-US" sz="1400" b="1" i="1" dirty="0" err="1">
                <a:solidFill>
                  <a:schemeClr val="tx1"/>
                </a:solidFill>
              </a:rPr>
              <a:t>সংরক্ষণ</a:t>
            </a:r>
            <a:r>
              <a:rPr lang="en-US" sz="1400" b="1" i="1" dirty="0">
                <a:solidFill>
                  <a:schemeClr val="tx1"/>
                </a:solidFill>
              </a:rPr>
              <a:t>:</a:t>
            </a:r>
            <a:r>
              <a:rPr lang="en-US" sz="1400" dirty="0">
                <a:solidFill>
                  <a:schemeClr val="tx1"/>
                </a:solidFill>
              </a:rPr>
              <a:t>   </a:t>
            </a:r>
            <a:r>
              <a:rPr lang="en-US" sz="1400" dirty="0" err="1">
                <a:solidFill>
                  <a:schemeClr val="tx1"/>
                </a:solidFill>
              </a:rPr>
              <a:t>ছাগল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কত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দামে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কেনা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হলো</a:t>
            </a:r>
            <a:r>
              <a:rPr lang="en-US" sz="1400" dirty="0">
                <a:solidFill>
                  <a:schemeClr val="tx1"/>
                </a:solidFill>
              </a:rPr>
              <a:t>, </a:t>
            </a:r>
            <a:r>
              <a:rPr lang="en-US" sz="1400" dirty="0" err="1">
                <a:solidFill>
                  <a:schemeClr val="tx1"/>
                </a:solidFill>
              </a:rPr>
              <a:t>তার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রসিদ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এবং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ছাগলের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শারীরিক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বিবরণ</a:t>
            </a:r>
            <a:r>
              <a:rPr lang="en-US" sz="1400" dirty="0">
                <a:solidFill>
                  <a:schemeClr val="tx1"/>
                </a:solidFill>
              </a:rPr>
              <a:t> (</a:t>
            </a:r>
            <a:r>
              <a:rPr lang="en-US" sz="1400" dirty="0" err="1">
                <a:solidFill>
                  <a:schemeClr val="tx1"/>
                </a:solidFill>
              </a:rPr>
              <a:t>ওজন</a:t>
            </a:r>
            <a:r>
              <a:rPr lang="en-US" sz="1400" dirty="0">
                <a:solidFill>
                  <a:schemeClr val="tx1"/>
                </a:solidFill>
              </a:rPr>
              <a:t>, </a:t>
            </a:r>
            <a:r>
              <a:rPr lang="en-US" sz="1400" dirty="0" err="1">
                <a:solidFill>
                  <a:schemeClr val="tx1"/>
                </a:solidFill>
              </a:rPr>
              <a:t>বয়স</a:t>
            </a:r>
            <a:r>
              <a:rPr lang="en-US" sz="1400" dirty="0">
                <a:solidFill>
                  <a:schemeClr val="tx1"/>
                </a:solidFill>
              </a:rPr>
              <a:t>, </a:t>
            </a:r>
            <a:r>
              <a:rPr lang="en-US" sz="1400" dirty="0" err="1">
                <a:solidFill>
                  <a:schemeClr val="tx1"/>
                </a:solidFill>
              </a:rPr>
              <a:t>রঙ</a:t>
            </a:r>
            <a:r>
              <a:rPr lang="en-US" sz="1400" dirty="0">
                <a:solidFill>
                  <a:schemeClr val="tx1"/>
                </a:solidFill>
              </a:rPr>
              <a:t>) </a:t>
            </a:r>
            <a:r>
              <a:rPr lang="en-US" sz="1400" dirty="0" err="1">
                <a:solidFill>
                  <a:schemeClr val="tx1"/>
                </a:solidFill>
              </a:rPr>
              <a:t>খাতায়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লিখে</a:t>
            </a:r>
            <a:r>
              <a:rPr lang="en-US" sz="1400" b="1" i="1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সংরক্ষণ</a:t>
            </a:r>
            <a:r>
              <a:rPr lang="en-US" sz="1400" dirty="0">
                <a:solidFill>
                  <a:schemeClr val="tx1"/>
                </a:solidFill>
              </a:rPr>
              <a:t>  </a:t>
            </a:r>
            <a:r>
              <a:rPr lang="en-US" sz="1400" dirty="0" err="1">
                <a:solidFill>
                  <a:schemeClr val="tx1"/>
                </a:solidFill>
              </a:rPr>
              <a:t>রাখবেন</a:t>
            </a:r>
            <a:r>
              <a:rPr lang="en-US" sz="1400" dirty="0">
                <a:solidFill>
                  <a:schemeClr val="tx1"/>
                </a:solidFill>
              </a:rPr>
              <a:t>।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754794" y="5819243"/>
            <a:ext cx="8176846" cy="4785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i="1" dirty="0" err="1">
                <a:solidFill>
                  <a:schemeClr val="tx1"/>
                </a:solidFill>
              </a:rPr>
              <a:t>খামার</a:t>
            </a:r>
            <a:r>
              <a:rPr lang="en-US" sz="1400" b="1" i="1" dirty="0">
                <a:solidFill>
                  <a:schemeClr val="tx1"/>
                </a:solidFill>
              </a:rPr>
              <a:t>  </a:t>
            </a:r>
            <a:r>
              <a:rPr lang="en-US" sz="1400" b="1" i="1" dirty="0" err="1">
                <a:solidFill>
                  <a:schemeClr val="tx1"/>
                </a:solidFill>
              </a:rPr>
              <a:t>তদারকি</a:t>
            </a:r>
            <a:r>
              <a:rPr lang="en-US" sz="1400" b="1" i="1" dirty="0">
                <a:solidFill>
                  <a:schemeClr val="tx1"/>
                </a:solidFill>
              </a:rPr>
              <a:t>:  </a:t>
            </a:r>
            <a:r>
              <a:rPr lang="en-US" sz="1400" dirty="0" err="1">
                <a:solidFill>
                  <a:schemeClr val="tx1"/>
                </a:solidFill>
              </a:rPr>
              <a:t>ছাগল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পালনকারীকে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হস্তান্তর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এবং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প্রজেক্টের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নিয়মাবলী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তাকে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বুঝিয়ে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বলতে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হবে</a:t>
            </a:r>
            <a:r>
              <a:rPr lang="en-US" sz="1400" dirty="0">
                <a:solidFill>
                  <a:schemeClr val="tx1"/>
                </a:solidFill>
              </a:rPr>
              <a:t>।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604663" y="1733571"/>
            <a:ext cx="4982674" cy="613067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err="1"/>
              <a:t>বিনিয়োগ</a:t>
            </a:r>
            <a:r>
              <a:rPr lang="en-US" b="1" dirty="0"/>
              <a:t> </a:t>
            </a:r>
            <a:r>
              <a:rPr lang="en-US" b="1" dirty="0" err="1"/>
              <a:t>পরিচালক</a:t>
            </a:r>
            <a:r>
              <a:rPr lang="en-US" b="1" dirty="0"/>
              <a:t>  </a:t>
            </a:r>
            <a:r>
              <a:rPr lang="en-US" b="1" dirty="0" err="1"/>
              <a:t>এর</a:t>
            </a:r>
            <a:r>
              <a:rPr lang="en-US" b="1" dirty="0"/>
              <a:t> </a:t>
            </a:r>
            <a:r>
              <a:rPr lang="en-US" b="1" dirty="0" err="1"/>
              <a:t>দায়িত্ব</a:t>
            </a:r>
            <a:r>
              <a:rPr lang="en-US" b="1" dirty="0"/>
              <a:t> ও </a:t>
            </a:r>
            <a:r>
              <a:rPr lang="en-US" b="1" dirty="0" err="1"/>
              <a:t>কর্মপরিধি</a:t>
            </a:r>
            <a:endParaRPr lang="en-US" dirty="0"/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10849708" y="6513024"/>
            <a:ext cx="1264626" cy="1603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s-IN" sz="800" dirty="0"/>
              <a:t>বিনিয়োগ প্রকল্প ০১</a:t>
            </a:r>
            <a:endParaRPr lang="en-US" sz="800" dirty="0"/>
          </a:p>
        </p:txBody>
      </p:sp>
      <p:sp>
        <p:nvSpPr>
          <p:cNvPr id="20" name="Rectangle 19"/>
          <p:cNvSpPr/>
          <p:nvPr/>
        </p:nvSpPr>
        <p:spPr>
          <a:xfrm>
            <a:off x="2028909" y="569629"/>
            <a:ext cx="4495882" cy="9963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b="1" dirty="0" err="1"/>
              <a:t>বিনিয়োগ</a:t>
            </a:r>
            <a:r>
              <a:rPr lang="en-US" sz="1600" b="1" dirty="0"/>
              <a:t> </a:t>
            </a:r>
            <a:r>
              <a:rPr lang="en-US" sz="1600" b="1" dirty="0" err="1"/>
              <a:t>পরিচালক</a:t>
            </a:r>
            <a:r>
              <a:rPr lang="en-US" sz="1600" b="1" dirty="0"/>
              <a:t>:  </a:t>
            </a:r>
            <a:r>
              <a:rPr lang="en-US" sz="1600" dirty="0" err="1"/>
              <a:t>সুকুমার</a:t>
            </a:r>
            <a:r>
              <a:rPr lang="en-US" sz="1600" dirty="0"/>
              <a:t> </a:t>
            </a:r>
            <a:r>
              <a:rPr lang="en-US" sz="1600" dirty="0" err="1"/>
              <a:t>চন্দ্র</a:t>
            </a:r>
            <a:r>
              <a:rPr lang="en-US" sz="1600" dirty="0"/>
              <a:t> </a:t>
            </a:r>
            <a:r>
              <a:rPr lang="en-US" sz="1600" dirty="0" err="1"/>
              <a:t>রায়</a:t>
            </a:r>
            <a:endParaRPr lang="en-US" sz="1600" dirty="0"/>
          </a:p>
          <a:p>
            <a:endParaRPr lang="en-US" sz="1600" dirty="0"/>
          </a:p>
          <a:p>
            <a:r>
              <a:rPr lang="en-US" sz="1600" b="1" dirty="0" err="1"/>
              <a:t>সহযোগী</a:t>
            </a:r>
            <a:r>
              <a:rPr lang="en-US" sz="1600" b="1" dirty="0"/>
              <a:t> </a:t>
            </a:r>
            <a:r>
              <a:rPr lang="en-US" sz="1600" b="1" dirty="0" err="1"/>
              <a:t>বিনিয়োগ</a:t>
            </a:r>
            <a:r>
              <a:rPr lang="en-US" sz="1600" b="1" dirty="0"/>
              <a:t> </a:t>
            </a:r>
            <a:r>
              <a:rPr lang="en-US" sz="1600" b="1" dirty="0" err="1"/>
              <a:t>পরিচালক</a:t>
            </a:r>
            <a:r>
              <a:rPr lang="en-US" sz="1600" b="1" dirty="0"/>
              <a:t> :  </a:t>
            </a:r>
            <a:r>
              <a:rPr lang="en-US" sz="1600" dirty="0" err="1"/>
              <a:t>মোঃ</a:t>
            </a:r>
            <a:r>
              <a:rPr lang="en-US" sz="1600" dirty="0"/>
              <a:t> </a:t>
            </a:r>
            <a:r>
              <a:rPr lang="en-US" sz="1600" dirty="0" err="1"/>
              <a:t>সুজন</a:t>
            </a:r>
            <a:r>
              <a:rPr lang="en-US" sz="1600" dirty="0"/>
              <a:t> </a:t>
            </a:r>
            <a:r>
              <a:rPr lang="en-US" sz="1600" dirty="0" err="1"/>
              <a:t>মিয়া</a:t>
            </a:r>
            <a:endParaRPr lang="en-US" sz="16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8A23C51-69E0-ED6E-DE99-239E026C96F3}"/>
              </a:ext>
            </a:extLst>
          </p:cNvPr>
          <p:cNvSpPr/>
          <p:nvPr/>
        </p:nvSpPr>
        <p:spPr>
          <a:xfrm>
            <a:off x="4406234" y="3313669"/>
            <a:ext cx="2920128" cy="613067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err="1"/>
              <a:t>ছাগল</a:t>
            </a:r>
            <a:r>
              <a:rPr lang="en-US" b="1" dirty="0"/>
              <a:t> </a:t>
            </a:r>
            <a:r>
              <a:rPr lang="en-US" b="1" dirty="0" err="1"/>
              <a:t>ক্রয়</a:t>
            </a:r>
            <a:r>
              <a:rPr lang="en-US" b="1" dirty="0"/>
              <a:t> ও </a:t>
            </a:r>
            <a:r>
              <a:rPr lang="en-US" b="1" dirty="0" err="1"/>
              <a:t>মান</a:t>
            </a:r>
            <a:r>
              <a:rPr lang="en-US" b="1" dirty="0"/>
              <a:t> </a:t>
            </a:r>
            <a:r>
              <a:rPr lang="en-US" b="1" dirty="0" err="1"/>
              <a:t>নিয়ন্ত্র</a:t>
            </a:r>
            <a:r>
              <a:rPr lang="en-US" b="1" dirty="0"/>
              <a:t>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6618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6185" y="167053"/>
            <a:ext cx="11702561" cy="6506309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28" y="223554"/>
            <a:ext cx="575853" cy="63113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0849708" y="6513024"/>
            <a:ext cx="1264626" cy="1603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s-IN" sz="800" dirty="0"/>
              <a:t>বিনিয়োগ প্রকল্প ০১</a:t>
            </a:r>
            <a:endParaRPr lang="en-US" sz="800" dirty="0"/>
          </a:p>
        </p:txBody>
      </p:sp>
      <p:sp>
        <p:nvSpPr>
          <p:cNvPr id="12" name="Rectangle 11"/>
          <p:cNvSpPr/>
          <p:nvPr/>
        </p:nvSpPr>
        <p:spPr>
          <a:xfrm>
            <a:off x="1636210" y="1184223"/>
            <a:ext cx="8888182" cy="40473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as-IN" sz="1400" u="sng" dirty="0">
                <a:solidFill>
                  <a:schemeClr val="tx1"/>
                </a:solidFill>
              </a:rPr>
              <a:t>বিনিয়োগ প্রস্তাব উপস্থাপন,  বাজেট পাশ এবং প্রস্তাব বাস্তবায়ন স্মারক নং- সিসিবিডি </a:t>
            </a:r>
            <a:r>
              <a:rPr lang="as-IN" sz="1400" u="sng" dirty="0" smtClean="0">
                <a:solidFill>
                  <a:schemeClr val="tx1"/>
                </a:solidFill>
              </a:rPr>
              <a:t>০০২৬০০০০০০০১</a:t>
            </a:r>
            <a:r>
              <a:rPr lang="en-US" sz="1400" u="sng" dirty="0" smtClean="0">
                <a:solidFill>
                  <a:schemeClr val="tx1"/>
                </a:solidFill>
              </a:rPr>
              <a:t> </a:t>
            </a:r>
            <a:r>
              <a:rPr lang="as-IN" sz="1400" u="sng" dirty="0" smtClean="0">
                <a:solidFill>
                  <a:schemeClr val="tx1"/>
                </a:solidFill>
              </a:rPr>
              <a:t>অনুমোদনে</a:t>
            </a:r>
            <a:endParaRPr lang="en-US" sz="1400" u="sng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568652" y="1973354"/>
            <a:ext cx="3356596" cy="289370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MUHAMMAD ATIKUR ZAMAN APEL</a:t>
            </a:r>
          </a:p>
          <a:p>
            <a:r>
              <a:rPr lang="en-US" sz="1400" dirty="0">
                <a:solidFill>
                  <a:schemeClr val="tx1"/>
                </a:solidFill>
              </a:rPr>
              <a:t>MD. QUDDUS MIAH</a:t>
            </a:r>
          </a:p>
          <a:p>
            <a:r>
              <a:rPr lang="en-US" sz="1400" dirty="0">
                <a:solidFill>
                  <a:schemeClr val="tx1"/>
                </a:solidFill>
              </a:rPr>
              <a:t>MD MURAD HOSSAIN</a:t>
            </a:r>
          </a:p>
          <a:p>
            <a:r>
              <a:rPr lang="en-US" sz="1400" dirty="0" smtClean="0">
                <a:solidFill>
                  <a:schemeClr val="tx1"/>
                </a:solidFill>
              </a:rPr>
              <a:t>MD</a:t>
            </a:r>
            <a:r>
              <a:rPr lang="en-US" sz="1400" dirty="0">
                <a:solidFill>
                  <a:schemeClr val="tx1"/>
                </a:solidFill>
              </a:rPr>
              <a:t>. ARMAN PARVEZ</a:t>
            </a:r>
          </a:p>
          <a:p>
            <a:r>
              <a:rPr lang="en-US" sz="1400" dirty="0">
                <a:solidFill>
                  <a:schemeClr val="tx1"/>
                </a:solidFill>
              </a:rPr>
              <a:t>MD ATIQUR RAHMAN</a:t>
            </a:r>
          </a:p>
          <a:p>
            <a:r>
              <a:rPr lang="en-US" sz="1400" dirty="0">
                <a:solidFill>
                  <a:schemeClr val="tx1"/>
                </a:solidFill>
              </a:rPr>
              <a:t>MD. ROBIUL ISLAM</a:t>
            </a:r>
          </a:p>
          <a:p>
            <a:r>
              <a:rPr lang="en-US" sz="1400" dirty="0">
                <a:solidFill>
                  <a:schemeClr val="tx1"/>
                </a:solidFill>
              </a:rPr>
              <a:t>SUKUMAR CHANDAY ROY</a:t>
            </a:r>
          </a:p>
          <a:p>
            <a:r>
              <a:rPr lang="en-US" sz="1400" dirty="0">
                <a:solidFill>
                  <a:schemeClr val="tx1"/>
                </a:solidFill>
              </a:rPr>
              <a:t>MADHUSUDAN CHANDRA ROY</a:t>
            </a:r>
          </a:p>
          <a:p>
            <a:r>
              <a:rPr lang="en-US" sz="1400" dirty="0">
                <a:solidFill>
                  <a:schemeClr val="tx1"/>
                </a:solidFill>
              </a:rPr>
              <a:t>GOBINDA CHANDRO ROY</a:t>
            </a:r>
          </a:p>
          <a:p>
            <a:r>
              <a:rPr lang="en-US" sz="1400" dirty="0">
                <a:solidFill>
                  <a:schemeClr val="tx1"/>
                </a:solidFill>
              </a:rPr>
              <a:t>MD. RAJU MIA</a:t>
            </a:r>
          </a:p>
          <a:p>
            <a:r>
              <a:rPr lang="en-US" sz="1400" dirty="0">
                <a:solidFill>
                  <a:schemeClr val="tx1"/>
                </a:solidFill>
              </a:rPr>
              <a:t>MD. RAJU </a:t>
            </a:r>
            <a:r>
              <a:rPr lang="en-US" sz="1400" dirty="0" smtClean="0">
                <a:solidFill>
                  <a:schemeClr val="tx1"/>
                </a:solidFill>
              </a:rPr>
              <a:t>MIAH</a:t>
            </a:r>
          </a:p>
          <a:p>
            <a:r>
              <a:rPr lang="en-US" sz="1400" dirty="0" smtClean="0">
                <a:solidFill>
                  <a:schemeClr val="tx1"/>
                </a:solidFill>
              </a:rPr>
              <a:t>NUSRAT JAHAN ELMA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044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6185" y="167053"/>
            <a:ext cx="11702561" cy="6506309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28" y="223554"/>
            <a:ext cx="575853" cy="631132"/>
          </a:xfrm>
          <a:prstGeom prst="rect">
            <a:avLst/>
          </a:prstGeom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1800957" y="1842396"/>
            <a:ext cx="8590083" cy="77192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endParaRPr lang="en-US" sz="14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0849708" y="6513024"/>
            <a:ext cx="1264626" cy="1603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s-IN" sz="800" dirty="0"/>
              <a:t>বিনিয়োগ প্রকল্প ০১</a:t>
            </a:r>
            <a:endParaRPr lang="en-US" sz="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312A14C-89CF-E684-0D2C-6ED80EF3D9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421" y="223554"/>
            <a:ext cx="6249805" cy="624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2126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438</Words>
  <Application>Microsoft Office PowerPoint</Application>
  <PresentationFormat>Widescreen</PresentationFormat>
  <Paragraphs>56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Vrinda</vt:lpstr>
      <vt:lpstr>Office Theme</vt:lpstr>
      <vt:lpstr>Cash Care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Cash Care</dc:title>
  <dc:creator>MUHAMMAD</dc:creator>
  <cp:lastModifiedBy>MUHAMMAD</cp:lastModifiedBy>
  <cp:revision>34</cp:revision>
  <dcterms:created xsi:type="dcterms:W3CDTF">2026-06-07T14:22:54Z</dcterms:created>
  <dcterms:modified xsi:type="dcterms:W3CDTF">2026-06-26T15:00:35Z</dcterms:modified>
</cp:coreProperties>
</file>